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8" r:id="rId3"/>
    <p:sldId id="271" r:id="rId4"/>
    <p:sldId id="274" r:id="rId5"/>
    <p:sldId id="277" r:id="rId6"/>
    <p:sldId id="275" r:id="rId7"/>
    <p:sldId id="276" r:id="rId8"/>
    <p:sldId id="259" r:id="rId9"/>
    <p:sldId id="263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73" r:id="rId19"/>
    <p:sldId id="269" r:id="rId20"/>
    <p:sldId id="270" r:id="rId21"/>
    <p:sldId id="279" r:id="rId22"/>
    <p:sldId id="28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5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794E-5870-644D-BD70-11A15833E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93BAB-E7CD-934E-98F8-892F3F97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Du</a:t>
            </a:r>
          </a:p>
        </p:txBody>
      </p:sp>
    </p:spTree>
    <p:extLst>
      <p:ext uri="{BB962C8B-B14F-4D97-AF65-F5344CB8AC3E}">
        <p14:creationId xmlns:p14="http://schemas.microsoft.com/office/powerpoint/2010/main" val="327294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B110569-6EB2-4F46-A12B-FA17D3501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122849"/>
              </p:ext>
            </p:extLst>
          </p:nvPr>
        </p:nvGraphicFramePr>
        <p:xfrm>
          <a:off x="2231136" y="2523809"/>
          <a:ext cx="6945086" cy="40994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95662">
                  <a:extLst>
                    <a:ext uri="{9D8B030D-6E8A-4147-A177-3AD203B41FA5}">
                      <a16:colId xmlns:a16="http://schemas.microsoft.com/office/drawing/2014/main" val="3778521459"/>
                    </a:ext>
                  </a:extLst>
                </a:gridCol>
                <a:gridCol w="2149424">
                  <a:extLst>
                    <a:ext uri="{9D8B030D-6E8A-4147-A177-3AD203B41FA5}">
                      <a16:colId xmlns:a16="http://schemas.microsoft.com/office/drawing/2014/main" val="3164363528"/>
                    </a:ext>
                  </a:extLst>
                </a:gridCol>
              </a:tblGrid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Rating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609771408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46597900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1474014538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663867076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057554904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66578336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638601447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159159159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461944329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1331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554441033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volume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3983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3266546645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min_price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09047858"/>
                  </a:ext>
                </a:extLst>
              </a:tr>
              <a:tr h="3153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amazon_rank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22769069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01BE2320-0D4F-FE44-87D6-18741CE6C8AB}"/>
              </a:ext>
            </a:extLst>
          </p:cNvPr>
          <p:cNvSpPr/>
          <p:nvPr/>
        </p:nvSpPr>
        <p:spPr>
          <a:xfrm>
            <a:off x="8409709" y="5569527"/>
            <a:ext cx="1031174" cy="556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E31007-BBCB-E24F-BC2B-8F53B069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66859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D6ED-65BE-544E-BBA0-3751677E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With volume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8A79-90E4-C343-AA2C-8006F0F6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6719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52347-1979-734C-9BAD-3488E6CB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67" y="2638044"/>
            <a:ext cx="6070600" cy="3670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9C2CD8-C200-2B4C-9EE3-3B2242EFBE56}"/>
              </a:ext>
            </a:extLst>
          </p:cNvPr>
          <p:cNvSpPr/>
          <p:nvPr/>
        </p:nvSpPr>
        <p:spPr>
          <a:xfrm>
            <a:off x="9349285" y="2950578"/>
            <a:ext cx="1223158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C9DE3-F19B-CD4B-8642-6A6EF797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61" y="2950578"/>
            <a:ext cx="5069110" cy="3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B6400-E840-BE4C-ADF9-EA23C606C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7" r="49563" b="14123"/>
          <a:stretch/>
        </p:blipFill>
        <p:spPr>
          <a:xfrm>
            <a:off x="7684780" y="5269906"/>
            <a:ext cx="2651877" cy="111797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577468-6467-6740-8A4C-A8C425B7536E}"/>
              </a:ext>
            </a:extLst>
          </p:cNvPr>
          <p:cNvSpPr/>
          <p:nvPr/>
        </p:nvSpPr>
        <p:spPr>
          <a:xfrm>
            <a:off x="8500105" y="5588205"/>
            <a:ext cx="1836552" cy="4643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1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1399-F384-2D46-A9B9-5D2481DB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Without Volume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11CE4-8183-AE45-9416-4F9AC2DFB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816" y="2695278"/>
            <a:ext cx="5703807" cy="361645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FD781D-66AD-2E46-AB8E-2ED4286E513A}"/>
              </a:ext>
            </a:extLst>
          </p:cNvPr>
          <p:cNvSpPr/>
          <p:nvPr/>
        </p:nvSpPr>
        <p:spPr>
          <a:xfrm>
            <a:off x="9135465" y="3115733"/>
            <a:ext cx="1223158" cy="728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343B2-A033-814D-B47C-9DDAEAAF4C52}"/>
              </a:ext>
            </a:extLst>
          </p:cNvPr>
          <p:cNvSpPr/>
          <p:nvPr/>
        </p:nvSpPr>
        <p:spPr>
          <a:xfrm>
            <a:off x="2231136" y="2513403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9303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4326B-C8DD-A049-9F85-B8F240D3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41" y="2882734"/>
            <a:ext cx="5364592" cy="3771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7A536-38EA-E84E-A1D0-BEFE69925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2" r="50990" b="28076"/>
          <a:stretch/>
        </p:blipFill>
        <p:spPr>
          <a:xfrm>
            <a:off x="7382933" y="4768723"/>
            <a:ext cx="2626633" cy="96113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99D8848-185C-2846-9BB8-5AE9B989CF3A}"/>
              </a:ext>
            </a:extLst>
          </p:cNvPr>
          <p:cNvSpPr/>
          <p:nvPr/>
        </p:nvSpPr>
        <p:spPr>
          <a:xfrm>
            <a:off x="8266176" y="5047488"/>
            <a:ext cx="1844874" cy="6378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3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60C6-6FAC-8A4D-B1EF-01A9420C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A501-27BB-FC4E-A3C4-AAF32CB1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20% Testing</a:t>
            </a:r>
          </a:p>
          <a:p>
            <a:pPr algn="ctr"/>
            <a:r>
              <a:rPr lang="en-US" sz="3600" dirty="0"/>
              <a:t>20% Validation</a:t>
            </a:r>
          </a:p>
          <a:p>
            <a:pPr algn="ctr"/>
            <a:r>
              <a:rPr lang="en-US" sz="3600" dirty="0"/>
              <a:t>60% Training</a:t>
            </a:r>
          </a:p>
        </p:txBody>
      </p:sp>
    </p:spTree>
    <p:extLst>
      <p:ext uri="{BB962C8B-B14F-4D97-AF65-F5344CB8AC3E}">
        <p14:creationId xmlns:p14="http://schemas.microsoft.com/office/powerpoint/2010/main" val="399084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45-E625-C443-85AF-D2087569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0A30-D9AE-904C-A197-6F16C6CF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733" y="2472267"/>
            <a:ext cx="9973734" cy="3640665"/>
          </a:xfrm>
        </p:spPr>
        <p:txBody>
          <a:bodyPr>
            <a:normAutofit/>
          </a:bodyPr>
          <a:lstStyle/>
          <a:p>
            <a:r>
              <a:rPr lang="en-US" sz="2800" dirty="0"/>
              <a:t>OLS regression score </a:t>
            </a:r>
            <a:r>
              <a:rPr lang="en-US" sz="2800" dirty="0" err="1"/>
              <a:t>val</a:t>
            </a:r>
            <a:r>
              <a:rPr lang="en-US" sz="2800" dirty="0"/>
              <a:t> R</a:t>
            </a:r>
            <a:r>
              <a:rPr lang="en-US" sz="2800" baseline="30000" dirty="0"/>
              <a:t>2</a:t>
            </a:r>
            <a:r>
              <a:rPr lang="en-US" sz="2800" dirty="0"/>
              <a:t>: </a:t>
            </a:r>
            <a:r>
              <a:rPr lang="en-US" sz="2800" b="1" dirty="0"/>
              <a:t>0.247</a:t>
            </a:r>
          </a:p>
          <a:p>
            <a:r>
              <a:rPr lang="en-US" sz="2800" dirty="0"/>
              <a:t>OLS regression score </a:t>
            </a:r>
            <a:r>
              <a:rPr lang="en-US" sz="2800" dirty="0" err="1"/>
              <a:t>val</a:t>
            </a:r>
            <a:r>
              <a:rPr lang="en-US" sz="2800" dirty="0"/>
              <a:t> RMSE: 1777604.940</a:t>
            </a:r>
          </a:p>
          <a:p>
            <a:r>
              <a:rPr lang="en-US" sz="2800" dirty="0"/>
              <a:t>Squared terms regression </a:t>
            </a:r>
            <a:r>
              <a:rPr lang="en-US" sz="2800" dirty="0" err="1"/>
              <a:t>val</a:t>
            </a:r>
            <a:r>
              <a:rPr lang="en-US" sz="2800" dirty="0"/>
              <a:t> R</a:t>
            </a:r>
            <a:r>
              <a:rPr lang="en-US" sz="2800" baseline="30000" dirty="0"/>
              <a:t>2 </a:t>
            </a:r>
            <a:r>
              <a:rPr lang="en-US" sz="2800" dirty="0"/>
              <a:t>: </a:t>
            </a:r>
            <a:r>
              <a:rPr lang="en-US" sz="2800" b="1" dirty="0"/>
              <a:t>0.304</a:t>
            </a:r>
          </a:p>
          <a:p>
            <a:r>
              <a:rPr lang="en-US" sz="2800" dirty="0"/>
              <a:t>Squared terms regression score </a:t>
            </a:r>
            <a:r>
              <a:rPr lang="en-US" sz="2800" dirty="0" err="1"/>
              <a:t>val</a:t>
            </a:r>
            <a:r>
              <a:rPr lang="en-US" sz="2800" dirty="0"/>
              <a:t> RMSE: 1709181.702</a:t>
            </a:r>
          </a:p>
          <a:p>
            <a:endParaRPr lang="en-US" sz="2800" dirty="0"/>
          </a:p>
          <a:p>
            <a:r>
              <a:rPr lang="en-US" sz="2800" dirty="0"/>
              <a:t>Chose </a:t>
            </a:r>
            <a:r>
              <a:rPr lang="en-US" sz="2800" b="1" dirty="0"/>
              <a:t>Squared Terms</a:t>
            </a:r>
          </a:p>
        </p:txBody>
      </p:sp>
    </p:spTree>
    <p:extLst>
      <p:ext uri="{BB962C8B-B14F-4D97-AF65-F5344CB8AC3E}">
        <p14:creationId xmlns:p14="http://schemas.microsoft.com/office/powerpoint/2010/main" val="53192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D6E6-F2F4-1448-951B-D1AF3523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</a:t>
            </a:r>
            <a:br>
              <a:rPr lang="en-US" dirty="0"/>
            </a:br>
            <a:r>
              <a:rPr lang="en-US" dirty="0"/>
              <a:t>on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E294-DEA0-0040-BC23-82A8D846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455334"/>
            <a:ext cx="4059935" cy="3284694"/>
          </a:xfrm>
        </p:spPr>
        <p:txBody>
          <a:bodyPr>
            <a:normAutofit/>
          </a:bodyPr>
          <a:lstStyle/>
          <a:p>
            <a:r>
              <a:rPr lang="en-US" sz="2000" dirty="0"/>
              <a:t>Trained on 80% training data, tested on 20% test data</a:t>
            </a:r>
          </a:p>
          <a:p>
            <a:r>
              <a:rPr lang="en-US" sz="2000" dirty="0"/>
              <a:t>Squared terms regression </a:t>
            </a:r>
            <a:r>
              <a:rPr lang="en-US" sz="2000" dirty="0" err="1"/>
              <a:t>val</a:t>
            </a:r>
            <a:r>
              <a:rPr lang="en-US" sz="2000" dirty="0"/>
              <a:t> R</a:t>
            </a:r>
            <a:r>
              <a:rPr lang="en-US" sz="2000" baseline="30000" dirty="0"/>
              <a:t>2 </a:t>
            </a:r>
            <a:r>
              <a:rPr lang="en-US" sz="2000" dirty="0"/>
              <a:t>: 0.284</a:t>
            </a:r>
          </a:p>
          <a:p>
            <a:r>
              <a:rPr lang="en-US" sz="2000" dirty="0"/>
              <a:t>Squared terms regression score test RMSE: 1711967.724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5AB79-DA01-4F4A-9DCB-2C24C081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57" y="2153412"/>
            <a:ext cx="5727531" cy="40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354-511C-474E-929C-857AE5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with polynomials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D007-F01B-F04B-A861-119547D6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67" y="2638044"/>
            <a:ext cx="8606197" cy="3728889"/>
          </a:xfrm>
        </p:spPr>
        <p:txBody>
          <a:bodyPr>
            <a:normAutofit/>
          </a:bodyPr>
          <a:lstStyle/>
          <a:p>
            <a:r>
              <a:rPr lang="en-US" sz="2800" dirty="0" err="1"/>
              <a:t>PolynomialFeatures</a:t>
            </a:r>
            <a:r>
              <a:rPr lang="en-US" sz="2800" dirty="0"/>
              <a:t>(degree=2, </a:t>
            </a:r>
            <a:r>
              <a:rPr lang="en-US" sz="2800" dirty="0" err="1"/>
              <a:t>interaction_only</a:t>
            </a:r>
            <a:r>
              <a:rPr lang="en-US" sz="2800" dirty="0"/>
              <a:t>=True)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</a:t>
            </a:r>
            <a:r>
              <a:rPr lang="en-US" sz="2400" b="1" dirty="0"/>
              <a:t>R</a:t>
            </a:r>
            <a:r>
              <a:rPr lang="en-US" sz="2400" b="1" baseline="30000" dirty="0"/>
              <a:t>2 </a:t>
            </a:r>
            <a:r>
              <a:rPr lang="en-US" sz="2400" b="1" dirty="0"/>
              <a:t>: 0.231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RMSE: 1797072.029</a:t>
            </a:r>
          </a:p>
          <a:p>
            <a:pPr lvl="1"/>
            <a:endParaRPr lang="en-US" sz="2400" dirty="0"/>
          </a:p>
          <a:p>
            <a:r>
              <a:rPr lang="en-US" sz="2800" dirty="0" err="1"/>
              <a:t>PolynomialFeatures</a:t>
            </a:r>
            <a:r>
              <a:rPr lang="en-US" sz="2800" dirty="0"/>
              <a:t>(degree=2, </a:t>
            </a:r>
            <a:r>
              <a:rPr lang="en-US" sz="2800" dirty="0" err="1"/>
              <a:t>interaction_only</a:t>
            </a:r>
            <a:r>
              <a:rPr lang="en-US" sz="2800" dirty="0"/>
              <a:t>=False)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</a:t>
            </a:r>
            <a:r>
              <a:rPr lang="en-US" sz="2400" b="1" dirty="0"/>
              <a:t>R</a:t>
            </a:r>
            <a:r>
              <a:rPr lang="en-US" sz="2400" b="1" baseline="30000" dirty="0"/>
              <a:t>2 </a:t>
            </a:r>
            <a:r>
              <a:rPr lang="en-US" sz="2400" b="1" dirty="0"/>
              <a:t>: 0.268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RMSE: 1752478.091</a:t>
            </a:r>
          </a:p>
        </p:txBody>
      </p:sp>
    </p:spTree>
    <p:extLst>
      <p:ext uri="{BB962C8B-B14F-4D97-AF65-F5344CB8AC3E}">
        <p14:creationId xmlns:p14="http://schemas.microsoft.com/office/powerpoint/2010/main" val="164538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137D-B7BC-B942-B85F-D92CA103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</a:t>
            </a:r>
            <a:r>
              <a:rPr lang="en-US" dirty="0" err="1"/>
              <a:t>kfold</a:t>
            </a:r>
            <a:r>
              <a:rPr lang="en-US" dirty="0"/>
              <a:t> &amp; 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EC6C-F76A-C54D-BA87-24E3626F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36164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 dirty="0"/>
              <a:t>5 fold, shuffled</a:t>
            </a:r>
          </a:p>
          <a:p>
            <a:pPr lvl="1"/>
            <a:r>
              <a:rPr lang="en-US" sz="2000" dirty="0"/>
              <a:t>Basic Linear Regression</a:t>
            </a:r>
          </a:p>
          <a:p>
            <a:pPr lvl="1"/>
            <a:r>
              <a:rPr lang="en-US" sz="2000" dirty="0"/>
              <a:t>Ridge with alpha = 1</a:t>
            </a:r>
          </a:p>
          <a:p>
            <a:r>
              <a:rPr lang="en-US" sz="2400" dirty="0"/>
              <a:t>LR scores: 0.29948,  -46.212056,  0.29036, 0.2856156, 0.31393</a:t>
            </a:r>
          </a:p>
          <a:p>
            <a:r>
              <a:rPr lang="en-US" sz="2400" dirty="0"/>
              <a:t>Ridge scores: 0.2994170,  -46.23560,  0.290255, 0.285927, 0.314192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50C97-AE1C-6245-BE50-04725A1A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28" y="5538147"/>
            <a:ext cx="5750557" cy="8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BB91-A726-1E47-9412-908F22C1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with alpha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E1BEA-940D-0E41-B864-D5B13B2D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421" y="2339440"/>
            <a:ext cx="8286443" cy="3871356"/>
          </a:xfrm>
        </p:spPr>
        <p:txBody>
          <a:bodyPr>
            <a:noAutofit/>
          </a:bodyPr>
          <a:lstStyle/>
          <a:p>
            <a:r>
              <a:rPr lang="en-US" sz="3200" dirty="0"/>
              <a:t>Alphas from 0.0003 to 10000 </a:t>
            </a:r>
            <a:r>
              <a:rPr lang="en-US" sz="3600" dirty="0"/>
              <a:t>(</a:t>
            </a:r>
            <a:r>
              <a:rPr lang="en-US" sz="3200" dirty="0"/>
              <a:t>500 step increments)</a:t>
            </a:r>
            <a:endParaRPr lang="en-US" sz="2800" dirty="0"/>
          </a:p>
          <a:p>
            <a:r>
              <a:rPr lang="en-US" sz="3200" dirty="0"/>
              <a:t>Standardized</a:t>
            </a:r>
          </a:p>
          <a:p>
            <a:r>
              <a:rPr lang="en-US" sz="3200" dirty="0"/>
              <a:t>Ideal Alpha Values:</a:t>
            </a:r>
          </a:p>
          <a:p>
            <a:pPr lvl="1"/>
            <a:r>
              <a:rPr lang="en-US" sz="2800" dirty="0"/>
              <a:t>Lasso: 10,000.0</a:t>
            </a:r>
          </a:p>
          <a:p>
            <a:pPr lvl="1"/>
            <a:r>
              <a:rPr lang="en-US" sz="2800" dirty="0"/>
              <a:t>Ridge: 3,557.15020682          R</a:t>
            </a:r>
            <a:r>
              <a:rPr lang="en-US" sz="2800" baseline="30000" dirty="0"/>
              <a:t>2</a:t>
            </a:r>
            <a:r>
              <a:rPr lang="en-US" sz="2800" dirty="0"/>
              <a:t>: 0.226352859425</a:t>
            </a:r>
          </a:p>
          <a:p>
            <a:pPr lvl="1"/>
            <a:r>
              <a:rPr lang="en-US" sz="2800" dirty="0" err="1"/>
              <a:t>ElasticNet</a:t>
            </a:r>
            <a:r>
              <a:rPr lang="en-US" sz="2800" dirty="0"/>
              <a:t>: 1.18071284         R</a:t>
            </a:r>
            <a:r>
              <a:rPr lang="en-US" sz="2800" baseline="30000" dirty="0"/>
              <a:t>2</a:t>
            </a:r>
            <a:r>
              <a:rPr lang="en-US" sz="2800" dirty="0"/>
              <a:t>: 0.221034336523</a:t>
            </a:r>
          </a:p>
        </p:txBody>
      </p:sp>
    </p:spTree>
    <p:extLst>
      <p:ext uri="{BB962C8B-B14F-4D97-AF65-F5344CB8AC3E}">
        <p14:creationId xmlns:p14="http://schemas.microsoft.com/office/powerpoint/2010/main" val="313764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BA52-196A-0E43-B49B-28E8D83D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LASSOcv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E68B-E962-EC4D-B69C-ACB51F70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740" y="2614293"/>
            <a:ext cx="2998059" cy="3430907"/>
          </a:xfrm>
        </p:spPr>
        <p:txBody>
          <a:bodyPr>
            <a:normAutofit/>
          </a:bodyPr>
          <a:lstStyle/>
          <a:p>
            <a:r>
              <a:rPr lang="en-US" sz="2800" dirty="0"/>
              <a:t>Tested alphas between 0.003 to 100,000</a:t>
            </a:r>
          </a:p>
          <a:p>
            <a:r>
              <a:rPr lang="en-US" sz="2800" dirty="0"/>
              <a:t>Best Alpha: 6080.2242</a:t>
            </a:r>
          </a:p>
          <a:p>
            <a:r>
              <a:rPr lang="en-US" sz="2800" dirty="0"/>
              <a:t>R</a:t>
            </a:r>
            <a:r>
              <a:rPr lang="en-US" sz="2800" baseline="30000" dirty="0"/>
              <a:t>2 </a:t>
            </a:r>
            <a:r>
              <a:rPr lang="en-US" sz="2800" dirty="0"/>
              <a:t>: 0.28292</a:t>
            </a:r>
          </a:p>
          <a:p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0960E9-3D3A-A340-884B-3FD6FFDB0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30888"/>
              </p:ext>
            </p:extLst>
          </p:nvPr>
        </p:nvGraphicFramePr>
        <p:xfrm>
          <a:off x="4114799" y="2438401"/>
          <a:ext cx="7382935" cy="3809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8871">
                  <a:extLst>
                    <a:ext uri="{9D8B030D-6E8A-4147-A177-3AD203B41FA5}">
                      <a16:colId xmlns:a16="http://schemas.microsoft.com/office/drawing/2014/main" val="1115153625"/>
                    </a:ext>
                  </a:extLst>
                </a:gridCol>
                <a:gridCol w="1310849">
                  <a:extLst>
                    <a:ext uri="{9D8B030D-6E8A-4147-A177-3AD203B41FA5}">
                      <a16:colId xmlns:a16="http://schemas.microsoft.com/office/drawing/2014/main" val="1063707723"/>
                    </a:ext>
                  </a:extLst>
                </a:gridCol>
                <a:gridCol w="421882">
                  <a:extLst>
                    <a:ext uri="{9D8B030D-6E8A-4147-A177-3AD203B41FA5}">
                      <a16:colId xmlns:a16="http://schemas.microsoft.com/office/drawing/2014/main" val="2939773257"/>
                    </a:ext>
                  </a:extLst>
                </a:gridCol>
                <a:gridCol w="2350484">
                  <a:extLst>
                    <a:ext uri="{9D8B030D-6E8A-4147-A177-3AD203B41FA5}">
                      <a16:colId xmlns:a16="http://schemas.microsoft.com/office/drawing/2014/main" val="1771010953"/>
                    </a:ext>
                  </a:extLst>
                </a:gridCol>
                <a:gridCol w="1310849">
                  <a:extLst>
                    <a:ext uri="{9D8B030D-6E8A-4147-A177-3AD203B41FA5}">
                      <a16:colId xmlns:a16="http://schemas.microsoft.com/office/drawing/2014/main" val="3367425535"/>
                    </a:ext>
                  </a:extLst>
                </a:gridCol>
              </a:tblGrid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Rating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-2402178.9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Rating**2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1486880.92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9628906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5390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1Star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29098.2997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21442.3024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7425950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2838317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-22090.441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6707329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3569724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-361469.32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228504.667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0644830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-314886.94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190000.581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973434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557210.006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-343440.64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9270275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-458083.38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377019.578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70061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41709.1034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price**2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20840.8016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87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8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CB85D-6D4F-B84B-9A00-3E69A7EB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8" y="237744"/>
            <a:ext cx="6339430" cy="6425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125F8-6B6D-A64C-AC4F-E8DC88B9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01" y="592005"/>
            <a:ext cx="6798572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DB2-FB06-2346-8122-16257DD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62220-1B5C-EB4B-982F-F2640360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5" y="3519355"/>
            <a:ext cx="3469574" cy="1138088"/>
          </a:xfrm>
        </p:spPr>
        <p:txBody>
          <a:bodyPr>
            <a:normAutofit/>
          </a:bodyPr>
          <a:lstStyle/>
          <a:p>
            <a:r>
              <a:rPr lang="en-US" sz="3600" dirty="0"/>
              <a:t>R</a:t>
            </a:r>
            <a:r>
              <a:rPr lang="en-US" sz="3600" baseline="30000" dirty="0"/>
              <a:t>2 </a:t>
            </a:r>
            <a:r>
              <a:rPr lang="en-US" sz="3600" dirty="0"/>
              <a:t>: 0.417585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702B7-7CEA-664F-ABFF-A74C6A20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374" y="2638045"/>
            <a:ext cx="5803900" cy="40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2BF7-B14A-0343-A7A0-D727FDDB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EAC8E57-685E-1540-BA10-763E4C869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319245"/>
              </p:ext>
            </p:extLst>
          </p:nvPr>
        </p:nvGraphicFramePr>
        <p:xfrm>
          <a:off x="2230438" y="4769358"/>
          <a:ext cx="7730427" cy="1862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809">
                  <a:extLst>
                    <a:ext uri="{9D8B030D-6E8A-4147-A177-3AD203B41FA5}">
                      <a16:colId xmlns:a16="http://schemas.microsoft.com/office/drawing/2014/main" val="1774258800"/>
                    </a:ext>
                  </a:extLst>
                </a:gridCol>
                <a:gridCol w="2576809">
                  <a:extLst>
                    <a:ext uri="{9D8B030D-6E8A-4147-A177-3AD203B41FA5}">
                      <a16:colId xmlns:a16="http://schemas.microsoft.com/office/drawing/2014/main" val="3376118688"/>
                    </a:ext>
                  </a:extLst>
                </a:gridCol>
                <a:gridCol w="2576809">
                  <a:extLst>
                    <a:ext uri="{9D8B030D-6E8A-4147-A177-3AD203B41FA5}">
                      <a16:colId xmlns:a16="http://schemas.microsoft.com/office/drawing/2014/main" val="3292171999"/>
                    </a:ext>
                  </a:extLst>
                </a:gridCol>
              </a:tblGrid>
              <a:tr h="1039585">
                <a:tc>
                  <a:txBody>
                    <a:bodyPr/>
                    <a:lstStyle/>
                    <a:p>
                      <a:r>
                        <a:rPr lang="en-US" sz="24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LassoCV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24297"/>
                  </a:ext>
                </a:extLst>
              </a:tr>
              <a:tr h="625716">
                <a:tc>
                  <a:txBody>
                    <a:bodyPr/>
                    <a:lstStyle/>
                    <a:p>
                      <a:r>
                        <a:rPr lang="en-US" sz="2400" dirty="0"/>
                        <a:t>0.226352859425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0.28292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0.417585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396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690E61B-0110-F24C-BFA5-4E072086E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719734"/>
              </p:ext>
            </p:extLst>
          </p:nvPr>
        </p:nvGraphicFramePr>
        <p:xfrm>
          <a:off x="2230438" y="2638425"/>
          <a:ext cx="773112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42">
                  <a:extLst>
                    <a:ext uri="{9D8B030D-6E8A-4147-A177-3AD203B41FA5}">
                      <a16:colId xmlns:a16="http://schemas.microsoft.com/office/drawing/2014/main" val="2460472524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1689414715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333758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OLS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OLS Squared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Elastic</a:t>
                      </a:r>
                      <a:r>
                        <a:rPr lang="en-US" altLang="zh-Hans" sz="2400" dirty="0" err="1"/>
                        <a:t>Net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9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0.247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0.304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0.221034336523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3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78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0BBE083-37F7-CD4D-B654-6787277D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50425"/>
              </p:ext>
            </p:extLst>
          </p:nvPr>
        </p:nvGraphicFramePr>
        <p:xfrm>
          <a:off x="219456" y="128016"/>
          <a:ext cx="11759184" cy="64190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5957">
                  <a:extLst>
                    <a:ext uri="{9D8B030D-6E8A-4147-A177-3AD203B41FA5}">
                      <a16:colId xmlns:a16="http://schemas.microsoft.com/office/drawing/2014/main" val="4024224050"/>
                    </a:ext>
                  </a:extLst>
                </a:gridCol>
                <a:gridCol w="2498065">
                  <a:extLst>
                    <a:ext uri="{9D8B030D-6E8A-4147-A177-3AD203B41FA5}">
                      <a16:colId xmlns:a16="http://schemas.microsoft.com/office/drawing/2014/main" val="3877810837"/>
                    </a:ext>
                  </a:extLst>
                </a:gridCol>
                <a:gridCol w="578820">
                  <a:extLst>
                    <a:ext uri="{9D8B030D-6E8A-4147-A177-3AD203B41FA5}">
                      <a16:colId xmlns:a16="http://schemas.microsoft.com/office/drawing/2014/main" val="4294058125"/>
                    </a:ext>
                  </a:extLst>
                </a:gridCol>
                <a:gridCol w="3564312">
                  <a:extLst>
                    <a:ext uri="{9D8B030D-6E8A-4147-A177-3AD203B41FA5}">
                      <a16:colId xmlns:a16="http://schemas.microsoft.com/office/drawing/2014/main" val="3039284574"/>
                    </a:ext>
                  </a:extLst>
                </a:gridCol>
                <a:gridCol w="2102030">
                  <a:extLst>
                    <a:ext uri="{9D8B030D-6E8A-4147-A177-3AD203B41FA5}">
                      <a16:colId xmlns:a16="http://schemas.microsoft.com/office/drawing/2014/main" val="2017599932"/>
                    </a:ext>
                  </a:extLst>
                </a:gridCol>
              </a:tblGrid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Rating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-1,342,232.27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Rating**2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192,681.56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973447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review_count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2,717.26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review_count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-1.98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34680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1Star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5,537.49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1Star**2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20.51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6216560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2Star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5,380.01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2Star**2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61.58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5680896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3Star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-2,053.70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3Star**2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-62.15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5802804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4Star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5,263.32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4Star**2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9.47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93538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5Star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-11,409.86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5Star**2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7.82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4233909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style_count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-83,478.22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style_count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1,966.42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921895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days_since_launch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800.94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days_since_launch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-0.13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6152799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weight_ounces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-3,043.57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weight_ounces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dirty="0">
                          <a:effectLst/>
                        </a:rPr>
                        <a:t>0.37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0957819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min_price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516.71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min_price**2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dirty="0">
                          <a:effectLst/>
                        </a:rPr>
                        <a:t>0.03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001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82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A98-5DB7-D34D-94E4-617175C0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C69A-C6A0-C440-9B1C-E6C0847B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Set categorical variable for styles</a:t>
            </a:r>
          </a:p>
          <a:p>
            <a:r>
              <a:rPr lang="en-US" sz="2800" dirty="0"/>
              <a:t>Identify outliers</a:t>
            </a:r>
          </a:p>
          <a:p>
            <a:r>
              <a:rPr lang="en-US" sz="2800" dirty="0"/>
              <a:t>8800 out of 9300 listings have less than 15 reviews</a:t>
            </a:r>
          </a:p>
        </p:txBody>
      </p:sp>
    </p:spTree>
    <p:extLst>
      <p:ext uri="{BB962C8B-B14F-4D97-AF65-F5344CB8AC3E}">
        <p14:creationId xmlns:p14="http://schemas.microsoft.com/office/powerpoint/2010/main" val="272600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34E0-907E-A544-8439-24DB2DF0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16607-5F1E-3D4C-85D1-5F510C21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31" y="324018"/>
            <a:ext cx="8775700" cy="6070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165DEF-49C4-B146-AC80-B20C65F79289}"/>
              </a:ext>
            </a:extLst>
          </p:cNvPr>
          <p:cNvSpPr/>
          <p:nvPr/>
        </p:nvSpPr>
        <p:spPr>
          <a:xfrm>
            <a:off x="1117600" y="1507067"/>
            <a:ext cx="2370667" cy="646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64856-66CD-4B42-BDD8-DFB780CFBE94}"/>
              </a:ext>
            </a:extLst>
          </p:cNvPr>
          <p:cNvSpPr txBox="1">
            <a:spLocks/>
          </p:cNvSpPr>
          <p:nvPr/>
        </p:nvSpPr>
        <p:spPr bwMode="black">
          <a:xfrm>
            <a:off x="1602631" y="2573339"/>
            <a:ext cx="8507700" cy="15262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PAGE PLACEMENT MATTERS</a:t>
            </a:r>
          </a:p>
        </p:txBody>
      </p:sp>
    </p:spTree>
    <p:extLst>
      <p:ext uri="{BB962C8B-B14F-4D97-AF65-F5344CB8AC3E}">
        <p14:creationId xmlns:p14="http://schemas.microsoft.com/office/powerpoint/2010/main" val="2632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3CEC-52F6-A040-BC0C-CBABE81C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DBED5-714A-AA4F-AFB7-B82A009B9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533F2-9C17-1F4C-96ED-3CFBF021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33" y="710243"/>
            <a:ext cx="7193292" cy="486352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EAE11E-1AAB-D641-89DD-B6498751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7" y="803376"/>
            <a:ext cx="5388864" cy="4677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588E3-DCC6-9A43-9EB4-D029D8332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46414" r="2708" b="23684"/>
          <a:stretch/>
        </p:blipFill>
        <p:spPr>
          <a:xfrm>
            <a:off x="520576" y="2419028"/>
            <a:ext cx="11519024" cy="29110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62D931-8837-6649-A735-98723FF59EA5}"/>
              </a:ext>
            </a:extLst>
          </p:cNvPr>
          <p:cNvSpPr/>
          <p:nvPr/>
        </p:nvSpPr>
        <p:spPr>
          <a:xfrm>
            <a:off x="520576" y="2578235"/>
            <a:ext cx="11185449" cy="921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F20538-4F3D-AA42-9F67-3A5754BFD8F0}"/>
              </a:ext>
            </a:extLst>
          </p:cNvPr>
          <p:cNvSpPr/>
          <p:nvPr/>
        </p:nvSpPr>
        <p:spPr>
          <a:xfrm>
            <a:off x="520578" y="3954140"/>
            <a:ext cx="11185447" cy="921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D519C-873F-B744-92DF-4E6E1B59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9" t="-1" b="8185"/>
          <a:stretch/>
        </p:blipFill>
        <p:spPr>
          <a:xfrm>
            <a:off x="440266" y="540900"/>
            <a:ext cx="9855202" cy="18514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0DCC8-0971-E74C-9899-E6505951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08"/>
          <a:stretch/>
        </p:blipFill>
        <p:spPr>
          <a:xfrm>
            <a:off x="1141406" y="2567276"/>
            <a:ext cx="9798480" cy="1953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2EB8A-5CE4-9649-A4E2-450025E93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662" y="4696158"/>
            <a:ext cx="9011220" cy="18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98EC6C-1B2B-8D44-9CEA-87496FE6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817" y="169333"/>
            <a:ext cx="7460050" cy="64126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C3C1F-34C6-C842-AFC0-5E06C666AA55}"/>
              </a:ext>
            </a:extLst>
          </p:cNvPr>
          <p:cNvSpPr txBox="1"/>
          <p:nvPr/>
        </p:nvSpPr>
        <p:spPr>
          <a:xfrm>
            <a:off x="1354667" y="2667773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316310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8A92B1-C72D-5243-A8FC-839663E2D3FF}"/>
              </a:ext>
            </a:extLst>
          </p:cNvPr>
          <p:cNvSpPr txBox="1"/>
          <p:nvPr/>
        </p:nvSpPr>
        <p:spPr>
          <a:xfrm>
            <a:off x="1354667" y="2667773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Page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25CDB-B0CC-D949-933C-FBD1112A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" y="3375659"/>
            <a:ext cx="3407664" cy="283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FDD8B-E3BB-9E41-AE45-F4971609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513079"/>
            <a:ext cx="835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C0A6-F880-9242-8A42-5D461337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711" y="2671948"/>
            <a:ext cx="8654578" cy="3471840"/>
          </a:xfrm>
        </p:spPr>
        <p:txBody>
          <a:bodyPr numCol="2">
            <a:normAutofit/>
          </a:bodyPr>
          <a:lstStyle/>
          <a:p>
            <a:r>
              <a:rPr lang="en-US" sz="3200" dirty="0"/>
              <a:t>Rating</a:t>
            </a:r>
          </a:p>
          <a:p>
            <a:r>
              <a:rPr lang="en-US" sz="3200" dirty="0"/>
              <a:t>Price</a:t>
            </a:r>
          </a:p>
          <a:p>
            <a:r>
              <a:rPr lang="en-US" sz="3200" dirty="0"/>
              <a:t>Review Count </a:t>
            </a:r>
          </a:p>
          <a:p>
            <a:r>
              <a:rPr lang="en-US" sz="3200" dirty="0"/>
              <a:t>1- 5 Star Counts (individually)</a:t>
            </a:r>
          </a:p>
          <a:p>
            <a:r>
              <a:rPr lang="en-US" sz="3200" dirty="0"/>
              <a:t>Number of variations</a:t>
            </a:r>
          </a:p>
          <a:p>
            <a:r>
              <a:rPr lang="en-US" sz="3200" dirty="0"/>
              <a:t>Days Since Launch </a:t>
            </a:r>
          </a:p>
          <a:p>
            <a:r>
              <a:rPr lang="en-US" sz="3200" dirty="0"/>
              <a:t>Weight (in ounces) </a:t>
            </a:r>
          </a:p>
          <a:p>
            <a:r>
              <a:rPr lang="en-US" sz="3200" dirty="0"/>
              <a:t>Volume </a:t>
            </a:r>
          </a:p>
          <a:p>
            <a:r>
              <a:rPr lang="en-US" sz="3200" b="1" dirty="0"/>
              <a:t>Amazon Rank</a:t>
            </a:r>
            <a:r>
              <a:rPr lang="en-US" sz="3200" dirty="0"/>
              <a:t> (label)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05605-811C-4B4C-B040-6A04C4A6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FEATURES observed</a:t>
            </a:r>
          </a:p>
        </p:txBody>
      </p:sp>
    </p:spTree>
    <p:extLst>
      <p:ext uri="{BB962C8B-B14F-4D97-AF65-F5344CB8AC3E}">
        <p14:creationId xmlns:p14="http://schemas.microsoft.com/office/powerpoint/2010/main" val="283760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CE1F-BE13-8349-BD12-D5A6A34E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13" y="723688"/>
            <a:ext cx="7729728" cy="1188720"/>
          </a:xfrm>
        </p:spPr>
        <p:txBody>
          <a:bodyPr/>
          <a:lstStyle/>
          <a:p>
            <a:r>
              <a:rPr lang="en-US" dirty="0"/>
              <a:t>Process of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4DF4-387E-9D46-9599-D7C7EB4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231137"/>
            <a:ext cx="9076323" cy="3286776"/>
          </a:xfrm>
        </p:spPr>
        <p:txBody>
          <a:bodyPr>
            <a:normAutofit/>
          </a:bodyPr>
          <a:lstStyle/>
          <a:p>
            <a:r>
              <a:rPr lang="en-US" sz="3200" dirty="0"/>
              <a:t>13038 Rows</a:t>
            </a:r>
          </a:p>
          <a:p>
            <a:r>
              <a:rPr lang="en-US" sz="3200" dirty="0"/>
              <a:t>12590 with ranking</a:t>
            </a:r>
          </a:p>
          <a:p>
            <a:r>
              <a:rPr lang="en-US" sz="3200" dirty="0"/>
              <a:t>11029 in 'Clothing Shoes &amp; Jewelry’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0256F-C4EC-D940-8FAF-B58373B94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" t="32945" r="9079" b="17274"/>
          <a:stretch/>
        </p:blipFill>
        <p:spPr>
          <a:xfrm>
            <a:off x="503700" y="5650993"/>
            <a:ext cx="10981164" cy="949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205C-2EB9-2649-8785-F695FA547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28605" b="1"/>
          <a:stretch/>
        </p:blipFill>
        <p:spPr>
          <a:xfrm>
            <a:off x="503700" y="4315969"/>
            <a:ext cx="9563435" cy="1020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376</TotalTime>
  <Words>573</Words>
  <Application>Microsoft Macintosh PowerPoint</Application>
  <PresentationFormat>Widescreen</PresentationFormat>
  <Paragraphs>197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Gill Sans MT</vt:lpstr>
      <vt:lpstr>Parcel</vt:lpstr>
      <vt:lpstr>Amazon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observed</vt:lpstr>
      <vt:lpstr>Process of elimination</vt:lpstr>
      <vt:lpstr>Missing data</vt:lpstr>
      <vt:lpstr>OLS With volume feature</vt:lpstr>
      <vt:lpstr>OLS Without Volume feature</vt:lpstr>
      <vt:lpstr>Set-up</vt:lpstr>
      <vt:lpstr>Simple linear regression</vt:lpstr>
      <vt:lpstr>Simple linear regression  on test data</vt:lpstr>
      <vt:lpstr>Simple linear regression with polynomials</vt:lpstr>
      <vt:lpstr>Incorporating kfold &amp; ridge</vt:lpstr>
      <vt:lpstr>Regularization with alpha testing</vt:lpstr>
      <vt:lpstr>LASSOcv</vt:lpstr>
      <vt:lpstr>Random forest</vt:lpstr>
      <vt:lpstr>Model Comparison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Du</dc:creator>
  <cp:lastModifiedBy>Microsoft Office User</cp:lastModifiedBy>
  <cp:revision>31</cp:revision>
  <dcterms:created xsi:type="dcterms:W3CDTF">2018-02-02T07:57:41Z</dcterms:created>
  <dcterms:modified xsi:type="dcterms:W3CDTF">2018-07-28T23:19:18Z</dcterms:modified>
</cp:coreProperties>
</file>